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4" r:id="rId3"/>
    <p:sldId id="265" r:id="rId4"/>
    <p:sldId id="266" r:id="rId5"/>
    <p:sldId id="267" r:id="rId6"/>
    <p:sldId id="263" r:id="rId7"/>
    <p:sldId id="257" r:id="rId8"/>
    <p:sldId id="262" r:id="rId9"/>
    <p:sldId id="268" r:id="rId10"/>
    <p:sldId id="258" r:id="rId11"/>
    <p:sldId id="259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9" autoAdjust="0"/>
    <p:restoredTop sz="86438" autoAdjust="0"/>
  </p:normalViewPr>
  <p:slideViewPr>
    <p:cSldViewPr>
      <p:cViewPr varScale="1">
        <p:scale>
          <a:sx n="73" d="100"/>
          <a:sy n="73" d="100"/>
        </p:scale>
        <p:origin x="-507" y="-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765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F49D9-0E57-4355-B40D-12D0AED37FD7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9F377-5980-4461-A8C4-E6ECD8568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01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99F42-1994-4B10-B25D-D4814131E84D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06159-2B53-4D77-84B2-02D71767B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8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06159-2B53-4D77-84B2-02D71767B2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7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19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1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33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4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3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7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2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7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5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9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E6D2A-1B37-462A-85DC-A39CB86EFE8F}" type="datetimeFigureOut">
              <a:rPr lang="en-US" smtClean="0"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7EE6A-7D7E-4615-BE52-349DE7D87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6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google.com/books?id=oYEWAAAAIAAJ&amp;pg=PA1&amp;source=gbs_toc_r&amp;cad=4#vonepa" TargetMode="Externa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ensenlearning.com/" TargetMode="External"/><Relationship Id="rId4" Type="http://schemas.openxmlformats.org/officeDocument/2006/relationships/hyperlink" Target="http://www.spanierman.com/Arthur-Wesley-Dow-(1857_1922):-His-Art-and-His-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google.com/books?id=oYEWAAAAIAAJ&amp;pg=PA3&amp;img=1&amp;zoom=3&amp;hl=en&amp;sig=ACfU3U2BU9oUYARn_r7x_FnlK4zAwDDtYg&amp;ci=124,626,704,603&amp;edge=0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hley\AppData\Local\Microsoft\Windows\Temporary Internet Files\Content.IE5\00A0ZY95\MC900228835[1].wmf"/>
          <p:cNvPicPr>
            <a:picLocks noChangeAspect="1" noChangeArrowheads="1"/>
          </p:cNvPicPr>
          <p:nvPr/>
        </p:nvPicPr>
        <p:blipFill>
          <a:blip r:embed="rId3">
            <a:lum bright="56000" contrast="-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Educated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Theorists: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Arthur Wesley Dow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&amp;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Eric Jensen</a:t>
            </a:r>
          </a:p>
        </p:txBody>
      </p:sp>
    </p:spTree>
    <p:extLst>
      <p:ext uri="{BB962C8B-B14F-4D97-AF65-F5344CB8AC3E}">
        <p14:creationId xmlns:p14="http://schemas.microsoft.com/office/powerpoint/2010/main" val="292688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hley\AppData\Local\Microsoft\Windows\Temporary Internet Files\Content.IE5\J07A3L5P\MC900187587[1].wmf"/>
          <p:cNvPicPr>
            <a:picLocks noChangeAspect="1" noChangeArrowheads="1"/>
          </p:cNvPicPr>
          <p:nvPr/>
        </p:nvPicPr>
        <p:blipFill>
          <a:blip r:embed="rId2" cstate="print">
            <a:lum bright="74000" contras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799"/>
            <a:ext cx="6553200" cy="672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Eric Jensen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interesting articles I found:</a:t>
            </a:r>
          </a:p>
          <a:p>
            <a:pPr lvl="1"/>
            <a:r>
              <a:rPr lang="en-US" dirty="0" smtClean="0"/>
              <a:t>Bridging the Gap from High School to College for Talented Females</a:t>
            </a:r>
          </a:p>
          <a:p>
            <a:pPr lvl="1"/>
            <a:r>
              <a:rPr lang="en-US" dirty="0" smtClean="0"/>
              <a:t>Student Financial Aid and Degree Attainment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560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Excerpt from book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4685"/>
            <a:ext cx="8165603" cy="571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185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ashley\AppData\Local\Microsoft\Windows\Temporary Internet Files\Content.IE5\IH849J5Z\MC900083587[1].wmf"/>
          <p:cNvPicPr>
            <a:picLocks noChangeAspect="1" noChangeArrowheads="1"/>
          </p:cNvPicPr>
          <p:nvPr/>
        </p:nvPicPr>
        <p:blipFill>
          <a:blip r:embed="rId2" cstate="print">
            <a:lum bright="71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199"/>
            <a:ext cx="8991600" cy="663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ideas on cognitive brain functions and ideas that reiterating and studying material even after you’ve learned it continues to be taught in his lectures and classes.</a:t>
            </a:r>
          </a:p>
          <a:p>
            <a:r>
              <a:rPr lang="en-US" dirty="0" smtClean="0"/>
              <a:t>His books offer suggestions for improving learning at school, at home, in a classroom, and everywhere else.</a:t>
            </a:r>
          </a:p>
          <a:p>
            <a:r>
              <a:rPr lang="en-US" dirty="0" smtClean="0"/>
              <a:t>www.jensenlearning.com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00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hley\AppData\Local\Microsoft\Windows\Temporary Internet Files\Content.IE5\7AERW9K2\MC900318226[1].wmf"/>
          <p:cNvPicPr>
            <a:picLocks noChangeAspect="1" noChangeArrowheads="1"/>
          </p:cNvPicPr>
          <p:nvPr/>
        </p:nvPicPr>
        <p:blipFill>
          <a:blip r:embed="rId2" cstate="print">
            <a:lum bright="67000" contrast="-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55000" lnSpcReduction="20000"/>
          </a:bodyPr>
          <a:lstStyle/>
          <a:p>
            <a:pPr indent="-457200">
              <a:lnSpc>
                <a:spcPct val="220000"/>
              </a:lnSpc>
              <a:spcBef>
                <a:spcPts val="0"/>
              </a:spcBef>
            </a:pPr>
            <a:r>
              <a:rPr lang="en-US" sz="2700" dirty="0"/>
              <a:t>Dow, Arthur Wesley. (1912). Theory and Practice of Teaching Art. 2nd ed. Retrieved from: </a:t>
            </a:r>
            <a:r>
              <a:rPr lang="en-US" sz="2700" dirty="0" smtClean="0"/>
              <a:t>	</a:t>
            </a:r>
            <a:r>
              <a:rPr lang="en-US" sz="2700" dirty="0" smtClean="0">
                <a:hlinkClick r:id="rId3"/>
              </a:rPr>
              <a:t>http</a:t>
            </a:r>
            <a:r>
              <a:rPr lang="en-US" sz="2700" dirty="0">
                <a:hlinkClick r:id="rId3"/>
              </a:rPr>
              <a:t>://</a:t>
            </a:r>
            <a:r>
              <a:rPr lang="en-US" sz="2700" dirty="0" smtClean="0">
                <a:hlinkClick r:id="rId3"/>
              </a:rPr>
              <a:t>books.google.com/books?id=oYEWAAAAIAAJ&amp;pg=PA1&amp;source=gbs_toc_r&amp;cad=4#ve</a:t>
            </a:r>
            <a:r>
              <a:rPr lang="en-US" sz="2700" u="sng" dirty="0" smtClean="0">
                <a:hlinkClick r:id="rId3"/>
              </a:rPr>
              <a:t>	</a:t>
            </a:r>
            <a:r>
              <a:rPr lang="en-US" sz="2700" dirty="0" err="1" smtClean="0">
                <a:hlinkClick r:id="rId3"/>
              </a:rPr>
              <a:t>nepa</a:t>
            </a:r>
            <a:r>
              <a:rPr lang="en-US" sz="2700" dirty="0" err="1" smtClean="0"/>
              <a:t>ge&amp;q&amp;f</a:t>
            </a:r>
            <a:r>
              <a:rPr lang="en-US" sz="2700" dirty="0" smtClean="0"/>
              <a:t>=false</a:t>
            </a:r>
            <a:r>
              <a:rPr lang="en-US" sz="2700" dirty="0"/>
              <a:t>.</a:t>
            </a:r>
          </a:p>
          <a:p>
            <a:pPr indent="-457200">
              <a:lnSpc>
                <a:spcPct val="220000"/>
              </a:lnSpc>
              <a:spcBef>
                <a:spcPts val="0"/>
              </a:spcBef>
            </a:pPr>
            <a:r>
              <a:rPr lang="en-US" sz="2700" dirty="0" err="1"/>
              <a:t>Spanierman</a:t>
            </a:r>
            <a:r>
              <a:rPr lang="en-US" sz="2700" dirty="0"/>
              <a:t> Gallery, LLC (2012). ARTIST BIOGRAPHY: Arthur Wesley Dow (1857-1922). Retrieved from: </a:t>
            </a:r>
            <a:r>
              <a:rPr lang="en-US" sz="2700" dirty="0" smtClean="0"/>
              <a:t>	</a:t>
            </a:r>
            <a:r>
              <a:rPr lang="en-US" sz="2700" dirty="0" smtClean="0">
                <a:hlinkClick r:id="rId4"/>
              </a:rPr>
              <a:t>http</a:t>
            </a:r>
            <a:r>
              <a:rPr lang="en-US" sz="2700" dirty="0">
                <a:hlinkClick r:id="rId4"/>
              </a:rPr>
              <a:t>://www.spanierman.com/Arthur-Wesley-Dow-%281857_1922%29:-</a:t>
            </a:r>
            <a:r>
              <a:rPr lang="en-US" sz="2700" dirty="0" smtClean="0">
                <a:hlinkClick r:id="rId4"/>
              </a:rPr>
              <a:t>His-Art-and-His-</a:t>
            </a:r>
            <a:r>
              <a:rPr lang="en-US" sz="2700" dirty="0" smtClean="0"/>
              <a:t>	Influence/bio/top/biography</a:t>
            </a:r>
            <a:r>
              <a:rPr lang="en-US" sz="2700" dirty="0"/>
              <a:t>.</a:t>
            </a:r>
          </a:p>
          <a:p>
            <a:pPr indent="-457200">
              <a:lnSpc>
                <a:spcPct val="220000"/>
              </a:lnSpc>
              <a:spcBef>
                <a:spcPts val="0"/>
              </a:spcBef>
            </a:pPr>
            <a:r>
              <a:rPr lang="en-US" sz="2700" dirty="0"/>
              <a:t>Amazon (unknown author). (1996-2012). Eric Jensen Background. Retrieved from: </a:t>
            </a:r>
            <a:r>
              <a:rPr lang="en-US" sz="2700" dirty="0" smtClean="0"/>
              <a:t>	http</a:t>
            </a:r>
            <a:r>
              <a:rPr lang="en-US" sz="2700" dirty="0"/>
              <a:t>://www.amazon.com/Eric-Jensen/e/B000APU0E6.</a:t>
            </a:r>
          </a:p>
          <a:p>
            <a:pPr indent="-457200">
              <a:lnSpc>
                <a:spcPct val="220000"/>
              </a:lnSpc>
              <a:spcBef>
                <a:spcPts val="0"/>
              </a:spcBef>
            </a:pPr>
            <a:r>
              <a:rPr lang="en-US" sz="2700" dirty="0"/>
              <a:t>Jensen, Eric L. (2012). Brain-Based Workshops. Retrieved from: </a:t>
            </a:r>
            <a:r>
              <a:rPr lang="en-US" sz="2700" dirty="0">
                <a:hlinkClick r:id="rId5"/>
              </a:rPr>
              <a:t>http://www.jensenlearning.com</a:t>
            </a:r>
            <a:r>
              <a:rPr lang="en-US" sz="2700" dirty="0" smtClean="0">
                <a:hlinkClick r:id="rId5"/>
              </a:rPr>
              <a:t>/</a:t>
            </a:r>
            <a:r>
              <a:rPr lang="en-US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3379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Arthur Wesley Dow</a:t>
            </a:r>
            <a:endParaRPr lang="en-US" sz="4000" dirty="0"/>
          </a:p>
        </p:txBody>
      </p:sp>
      <p:pic>
        <p:nvPicPr>
          <p:cNvPr id="9218" name="Picture 2" descr="C:\Users\ashley\AppData\Local\Microsoft\Windows\Temporary Internet Files\Content.IE5\A2HUU9BE\MC90005490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914400"/>
            <a:ext cx="5392622" cy="4912220"/>
          </a:xfrm>
        </p:spPr>
      </p:pic>
      <p:sp>
        <p:nvSpPr>
          <p:cNvPr id="18" name="Text Placeholder 1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Born April 6, 1857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Painter, art teacher, printmaker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Spoke about composition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Wrote books </a:t>
            </a:r>
            <a:r>
              <a:rPr lang="en-US" sz="2000" u="sng" dirty="0" smtClean="0"/>
              <a:t>Theory and </a:t>
            </a:r>
            <a:r>
              <a:rPr lang="en-US" sz="2000" u="sng" dirty="0" err="1" smtClean="0"/>
              <a:t>Pratice</a:t>
            </a:r>
            <a:r>
              <a:rPr lang="en-US" sz="2000" u="sng" dirty="0" smtClean="0"/>
              <a:t> of Teaching Art</a:t>
            </a:r>
            <a:r>
              <a:rPr lang="en-US" sz="2000" dirty="0"/>
              <a:t> </a:t>
            </a:r>
            <a:r>
              <a:rPr lang="en-US" sz="2000" dirty="0" smtClean="0"/>
              <a:t>and </a:t>
            </a:r>
            <a:r>
              <a:rPr lang="en-US" sz="2000" u="sng" dirty="0" smtClean="0"/>
              <a:t>Composition: A Series of Exercises in Art Structure for the Use of Students and Teachers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Died December 13, 1922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461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Paintings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3733799" cy="2626105"/>
          </a:xfrm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3552035" cy="256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420" y="3581400"/>
            <a:ext cx="391383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8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shley\AppData\Local\Microsoft\Windows\Temporary Internet Files\Content.IE5\VPM1S85R\MP900309016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4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41779" cy="605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His Contribution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Defined Art through 2 forms: nature’s forms and historic knowledge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Valued in American Art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Believed drawing is good training and should be taught as early as kindergarten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Influenced great artists: Georgia O’Keeffe and Max Weber</a:t>
            </a:r>
          </a:p>
          <a:p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610600" cy="60198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486400"/>
            <a:ext cx="8229600" cy="1096962"/>
          </a:xfrm>
        </p:spPr>
        <p:txBody>
          <a:bodyPr>
            <a:normAutofit/>
          </a:bodyPr>
          <a:lstStyle/>
          <a:p>
            <a:r>
              <a:rPr lang="en-US" sz="1200" b="1" dirty="0">
                <a:hlinkClick r:id="rId3"/>
              </a:rPr>
              <a:t>http://books.google.com/books?id=oYEWAAAAIAAJ&amp;pg=PA3&amp;img=1&amp;zoom=3&amp;hl=en&amp;sig=ACfU3U2BU9oUYARn_r7x_FnlK4zAwDDtYg&amp;ci=124%2C626%2C704%2C603&amp;edge=0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921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0"/>
            <a:ext cx="8956022" cy="675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46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hley\AppData\Local\Microsoft\Windows\Temporary Internet Files\Content.IE5\4R5ZY0NT\MM90031576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780"/>
            <a:ext cx="8686800" cy="684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Eric Jensen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Born with the enthusiasm to learn</a:t>
            </a:r>
          </a:p>
          <a:p>
            <a:r>
              <a:rPr lang="en-US" dirty="0">
                <a:solidFill>
                  <a:schemeClr val="bg1"/>
                </a:solidFill>
              </a:rPr>
              <a:t>Graduated from high school early</a:t>
            </a:r>
          </a:p>
          <a:p>
            <a:r>
              <a:rPr lang="en-US" dirty="0">
                <a:solidFill>
                  <a:schemeClr val="bg1"/>
                </a:solidFill>
              </a:rPr>
              <a:t>Teacher and professor</a:t>
            </a:r>
          </a:p>
          <a:p>
            <a:r>
              <a:rPr lang="en-US" dirty="0">
                <a:solidFill>
                  <a:schemeClr val="bg1"/>
                </a:solidFill>
              </a:rPr>
              <a:t>Wrote books such as </a:t>
            </a:r>
            <a:r>
              <a:rPr lang="en-US" i="1" dirty="0">
                <a:solidFill>
                  <a:schemeClr val="bg1"/>
                </a:solidFill>
              </a:rPr>
              <a:t>Teaching with the Brain in Mind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</a:rPr>
              <a:t>Enriching the Brain and Teaching with Poverty in Mind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</a:rPr>
              <a:t>Arts with the Brain in Mind </a:t>
            </a:r>
            <a:endParaRPr lang="en-US" i="1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Still alive and an active member of many different organizations and associations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06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hley\AppData\Local\Microsoft\Windows\Temporary Internet Files\Content.IE5\23EG3RH4\MC9001963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596" y="-110261"/>
            <a:ext cx="3566901" cy="430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Important Contributions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SuperCamp</a:t>
            </a:r>
            <a:endParaRPr lang="en-US" dirty="0" smtClean="0"/>
          </a:p>
          <a:p>
            <a:r>
              <a:rPr lang="en-US" dirty="0" smtClean="0"/>
              <a:t>Turning Point</a:t>
            </a:r>
          </a:p>
          <a:p>
            <a:r>
              <a:rPr lang="en-US" dirty="0" smtClean="0"/>
              <a:t>Active member of:</a:t>
            </a:r>
          </a:p>
          <a:p>
            <a:pPr lvl="1"/>
            <a:r>
              <a:rPr lang="en-US" dirty="0"/>
              <a:t>Society for </a:t>
            </a:r>
            <a:r>
              <a:rPr lang="en-US" dirty="0" smtClean="0"/>
              <a:t>Neuroscience</a:t>
            </a:r>
          </a:p>
          <a:p>
            <a:pPr lvl="1"/>
            <a:r>
              <a:rPr lang="en-US" dirty="0"/>
              <a:t>American Psychological Association </a:t>
            </a:r>
            <a:endParaRPr lang="en-US" dirty="0" smtClean="0"/>
          </a:p>
          <a:p>
            <a:pPr lvl="1"/>
            <a:r>
              <a:rPr lang="en-US" dirty="0"/>
              <a:t>Brain and Education </a:t>
            </a:r>
            <a:r>
              <a:rPr lang="en-US" dirty="0" smtClean="0"/>
              <a:t>Society</a:t>
            </a:r>
          </a:p>
          <a:p>
            <a:r>
              <a:rPr lang="en-US" dirty="0" smtClean="0"/>
              <a:t>Book: </a:t>
            </a:r>
            <a:r>
              <a:rPr lang="en-US" i="1" dirty="0" smtClean="0"/>
              <a:t>Art with the Brain in Mind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8789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1460"/>
            <a:ext cx="5996779" cy="655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80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287</Words>
  <Application>Microsoft Office PowerPoint</Application>
  <PresentationFormat>On-screen Show (4:3)</PresentationFormat>
  <Paragraphs>47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Educated Learning</vt:lpstr>
      <vt:lpstr>Arthur Wesley Dow</vt:lpstr>
      <vt:lpstr>His Paintings</vt:lpstr>
      <vt:lpstr>His Contribution</vt:lpstr>
      <vt:lpstr>http://books.google.com/books?id=oYEWAAAAIAAJ&amp;pg=PA3&amp;img=1&amp;zoom=3&amp;hl=en&amp;sig=ACfU3U2BU9oUYARn_r7x_FnlK4zAwDDtYg&amp;ci=124%2C626%2C704%2C603&amp;edge=0</vt:lpstr>
      <vt:lpstr>PowerPoint Presentation</vt:lpstr>
      <vt:lpstr>Eric Jensen</vt:lpstr>
      <vt:lpstr>Important Contributions</vt:lpstr>
      <vt:lpstr>PowerPoint Presentation</vt:lpstr>
      <vt:lpstr>Eric Jensen Articles</vt:lpstr>
      <vt:lpstr>Excerpt from book</vt:lpstr>
      <vt:lpstr>Continuous Contributions</vt:lpstr>
      <vt:lpstr>References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Educated Learning</dc:title>
  <dc:creator>ashley</dc:creator>
  <cp:lastModifiedBy>ashley</cp:lastModifiedBy>
  <cp:revision>29</cp:revision>
  <dcterms:created xsi:type="dcterms:W3CDTF">2012-06-28T18:28:41Z</dcterms:created>
  <dcterms:modified xsi:type="dcterms:W3CDTF">2012-07-02T00:57:24Z</dcterms:modified>
</cp:coreProperties>
</file>